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Nunito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065e29909f501f8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065e29909f501f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592cf20b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592cf20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065e29909f501f8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065e29909f501f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662d151b1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662d151b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662d151b1_5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662d151b1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662d151b1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4662d151b1_5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5699484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45699484c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662d151b1_5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662d151b1_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662d151b1_5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662d151b1_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662d151b1_5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662d151b1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2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b="0" i="0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" name="Google Shape;37;p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0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L4grX34hvjGg_GIslHX35LgLXcekviam/view" TargetMode="External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2.jpg"/><Relationship Id="rId5" Type="http://schemas.openxmlformats.org/officeDocument/2006/relationships/image" Target="../media/image5.jpg"/><Relationship Id="rId6" Type="http://schemas.openxmlformats.org/officeDocument/2006/relationships/image" Target="../media/image11.png"/><Relationship Id="rId7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4331199" y="198000"/>
            <a:ext cx="361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G-DUMP</a:t>
            </a:r>
            <a:endParaRPr/>
          </a:p>
        </p:txBody>
      </p:sp>
      <p:pic>
        <p:nvPicPr>
          <p:cNvPr descr="IMG-20180811-WA0009.jpg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927" y="1056886"/>
            <a:ext cx="3234308" cy="448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2810286" y="5603966"/>
            <a:ext cx="6464342" cy="584775"/>
          </a:xfrm>
          <a:prstGeom prst="rect">
            <a:avLst/>
          </a:prstGeom>
          <a:noFill/>
          <a:ln cap="flat" cmpd="sng" w="9525">
            <a:solidFill>
              <a:srgbClr val="6C91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CLEAN INDIA,STRONG</a:t>
            </a:r>
            <a:r>
              <a:rPr b="0" i="0" lang="en-US" sz="1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INDIA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967625" y="2929950"/>
            <a:ext cx="2789525" cy="4149925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599300"/>
            <a:ext cx="4149925" cy="25952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29"/>
          <p:cNvSpPr txBox="1"/>
          <p:nvPr/>
        </p:nvSpPr>
        <p:spPr>
          <a:xfrm>
            <a:off x="551775" y="0"/>
            <a:ext cx="4488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/>
              <a:t>Early experimentations</a:t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3610150"/>
            <a:ext cx="4072026" cy="2789524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089838" y="-77738"/>
            <a:ext cx="2545100" cy="4099776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31087" y="-1064713"/>
            <a:ext cx="5378426" cy="866385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5" y="1129975"/>
            <a:ext cx="3485626" cy="218945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41750" y="3492838"/>
            <a:ext cx="2806125" cy="361147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31"/>
          <p:cNvSpPr txBox="1"/>
          <p:nvPr/>
        </p:nvSpPr>
        <p:spPr>
          <a:xfrm>
            <a:off x="3032625" y="2885925"/>
            <a:ext cx="61407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/>
              <a:t>			</a:t>
            </a:r>
            <a:endParaRPr b="1" sz="3000" u="sng"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8275" y="3905250"/>
            <a:ext cx="2687301" cy="278665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4" name="Google Shape;254;p31"/>
          <p:cNvSpPr/>
          <p:nvPr/>
        </p:nvSpPr>
        <p:spPr>
          <a:xfrm>
            <a:off x="3850550" y="1129975"/>
            <a:ext cx="1774200" cy="591300"/>
          </a:xfrm>
          <a:prstGeom prst="rect">
            <a:avLst/>
          </a:prstGeom>
          <a:solidFill>
            <a:srgbClr val="EBEBEB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Bin Design</a:t>
            </a:r>
            <a:endParaRPr b="1" u="sng"/>
          </a:p>
        </p:txBody>
      </p:sp>
      <p:sp>
        <p:nvSpPr>
          <p:cNvPr id="255" name="Google Shape;255;p31"/>
          <p:cNvSpPr/>
          <p:nvPr/>
        </p:nvSpPr>
        <p:spPr>
          <a:xfrm>
            <a:off x="6646900" y="2837700"/>
            <a:ext cx="1774200" cy="5913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G-Dump App</a:t>
            </a:r>
            <a:endParaRPr b="1" u="sng"/>
          </a:p>
        </p:txBody>
      </p:sp>
      <p:sp>
        <p:nvSpPr>
          <p:cNvPr id="256" name="Google Shape;256;p31"/>
          <p:cNvSpPr/>
          <p:nvPr/>
        </p:nvSpPr>
        <p:spPr>
          <a:xfrm>
            <a:off x="6646900" y="5996650"/>
            <a:ext cx="1774200" cy="5913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Simulations</a:t>
            </a:r>
            <a:endParaRPr b="1" u="sng"/>
          </a:p>
        </p:txBody>
      </p:sp>
      <p:sp>
        <p:nvSpPr>
          <p:cNvPr id="257" name="Google Shape;257;p31"/>
          <p:cNvSpPr/>
          <p:nvPr/>
        </p:nvSpPr>
        <p:spPr>
          <a:xfrm>
            <a:off x="3963825" y="3905250"/>
            <a:ext cx="1774200" cy="5913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Part of </a:t>
            </a:r>
            <a:r>
              <a:rPr b="1" lang="en-US" u="sng">
                <a:solidFill>
                  <a:schemeClr val="dk1"/>
                </a:solidFill>
              </a:rPr>
              <a:t>G-Dump Circuit</a:t>
            </a:r>
            <a:endParaRPr b="1" u="sng"/>
          </a:p>
        </p:txBody>
      </p:sp>
      <p:sp>
        <p:nvSpPr>
          <p:cNvPr id="258" name="Google Shape;258;p31"/>
          <p:cNvSpPr txBox="1"/>
          <p:nvPr/>
        </p:nvSpPr>
        <p:spPr>
          <a:xfrm>
            <a:off x="465600" y="210200"/>
            <a:ext cx="72480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dk1"/>
                </a:solidFill>
              </a:rPr>
              <a:t>Final Designs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3650" y="662100"/>
            <a:ext cx="2824716" cy="26573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2" title="VID-20180718-WA002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73" y="1161975"/>
            <a:ext cx="9180452" cy="47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5016500" y="1161975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>
            <a:off x="4159250" y="95175"/>
            <a:ext cx="26829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G-DUMP</a:t>
            </a:r>
            <a:endParaRPr/>
          </a:p>
        </p:txBody>
      </p:sp>
      <p:sp>
        <p:nvSpPr>
          <p:cNvPr id="267" name="Google Shape;267;p32"/>
          <p:cNvSpPr txBox="1"/>
          <p:nvPr/>
        </p:nvSpPr>
        <p:spPr>
          <a:xfrm>
            <a:off x="5588000" y="6111875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 txBox="1"/>
          <p:nvPr/>
        </p:nvSpPr>
        <p:spPr>
          <a:xfrm>
            <a:off x="2905100" y="6111875"/>
            <a:ext cx="51912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CLEAN INDIA,STRONG</a:t>
            </a:r>
            <a:r>
              <a:rPr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32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INDIA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3"/>
          <p:cNvGrpSpPr/>
          <p:nvPr/>
        </p:nvGrpSpPr>
        <p:grpSpPr>
          <a:xfrm>
            <a:off x="720037" y="804667"/>
            <a:ext cx="9378897" cy="5182259"/>
            <a:chOff x="0" y="804651"/>
            <a:chExt cx="8127998" cy="3809364"/>
          </a:xfrm>
        </p:grpSpPr>
        <p:sp>
          <p:nvSpPr>
            <p:cNvPr id="274" name="Google Shape;274;p33"/>
            <p:cNvSpPr/>
            <p:nvPr/>
          </p:nvSpPr>
          <p:spPr>
            <a:xfrm>
              <a:off x="3937000" y="2256261"/>
              <a:ext cx="2793999" cy="66484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7"/>
                  </a:lnTo>
                  <a:lnTo>
                    <a:pt x="120000" y="81777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75" name="Google Shape;275;p33"/>
            <p:cNvSpPr/>
            <p:nvPr/>
          </p:nvSpPr>
          <p:spPr>
            <a:xfrm>
              <a:off x="3891280" y="2256261"/>
              <a:ext cx="91440" cy="664844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76" name="Google Shape;276;p33"/>
            <p:cNvSpPr/>
            <p:nvPr/>
          </p:nvSpPr>
          <p:spPr>
            <a:xfrm>
              <a:off x="1143000" y="2256261"/>
              <a:ext cx="2793999" cy="664844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7"/>
                  </a:lnTo>
                  <a:lnTo>
                    <a:pt x="0" y="81777"/>
                  </a:lnTo>
                  <a:lnTo>
                    <a:pt x="0" y="120000"/>
                  </a:lnTo>
                </a:path>
              </a:pathLst>
            </a:custGeom>
            <a:noFill/>
            <a:ln cap="rnd" cmpd="sng" w="19050">
              <a:solidFill>
                <a:srgbClr val="71991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77" name="Google Shape;277;p33"/>
            <p:cNvSpPr/>
            <p:nvPr/>
          </p:nvSpPr>
          <p:spPr>
            <a:xfrm>
              <a:off x="2794000" y="804651"/>
              <a:ext cx="2285999" cy="1451609"/>
            </a:xfrm>
            <a:prstGeom prst="roundRect">
              <a:avLst>
                <a:gd fmla="val 1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3048000" y="1045951"/>
              <a:ext cx="2285999" cy="1451609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 txBox="1"/>
            <p:nvPr/>
          </p:nvSpPr>
          <p:spPr>
            <a:xfrm>
              <a:off x="3090516" y="1088467"/>
              <a:ext cx="2200967" cy="1366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r>
                <a:rPr lang="en-US" sz="24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G-Dump. UNIQUENESS</a:t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0" y="2921105"/>
              <a:ext cx="2285999" cy="1451609"/>
            </a:xfrm>
            <a:prstGeom prst="roundRect">
              <a:avLst>
                <a:gd fmla="val 1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254000" y="3162406"/>
              <a:ext cx="2285999" cy="1451609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 txBox="1"/>
            <p:nvPr/>
          </p:nvSpPr>
          <p:spPr>
            <a:xfrm>
              <a:off x="296516" y="3204922"/>
              <a:ext cx="2200967" cy="1366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None/>
              </a:pPr>
              <a:r>
                <a:rPr lang="en-US" sz="2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ROOT LEVEL SEGREGATION</a:t>
              </a:r>
              <a:endParaRPr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794000" y="2921105"/>
              <a:ext cx="2285999" cy="1451609"/>
            </a:xfrm>
            <a:prstGeom prst="roundRect">
              <a:avLst>
                <a:gd fmla="val 1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3048000" y="3162406"/>
              <a:ext cx="2285999" cy="1451609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3"/>
            <p:cNvSpPr txBox="1"/>
            <p:nvPr/>
          </p:nvSpPr>
          <p:spPr>
            <a:xfrm>
              <a:off x="3090516" y="3204922"/>
              <a:ext cx="2200967" cy="1366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rebuchet MS"/>
                <a:buNone/>
              </a:pPr>
              <a:r>
                <a:rPr lang="en-US" sz="2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UNIQUE TECHNOLOGY</a:t>
              </a:r>
              <a:r>
                <a:rPr lang="en-US" sz="2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5587999" y="2921105"/>
              <a:ext cx="2285999" cy="1451609"/>
            </a:xfrm>
            <a:prstGeom prst="roundRect">
              <a:avLst>
                <a:gd fmla="val 10000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5841999" y="3162406"/>
              <a:ext cx="2285999" cy="1451609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rgbClr val="90C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3"/>
            <p:cNvSpPr txBox="1"/>
            <p:nvPr/>
          </p:nvSpPr>
          <p:spPr>
            <a:xfrm>
              <a:off x="5884515" y="3204922"/>
              <a:ext cx="2200967" cy="13665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REWARDS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AND INCENTIVES</a:t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/>
        </p:nvSpPr>
        <p:spPr>
          <a:xfrm>
            <a:off x="967531" y="204425"/>
            <a:ext cx="1018727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</a:t>
            </a:r>
            <a:r>
              <a:rPr b="1" lang="en-US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</a:t>
            </a:r>
            <a:r>
              <a:rPr b="1" lang="en-US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  <a:r>
              <a:rPr b="1" lang="en-US" sz="36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G-Dump</a:t>
            </a:r>
            <a:r>
              <a:rPr b="1" lang="en-US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1" sz="3600"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1117136" y="1133488"/>
            <a:ext cx="8435738" cy="3893253"/>
            <a:chOff x="0" y="-54662"/>
            <a:chExt cx="8435738" cy="3893253"/>
          </a:xfrm>
        </p:grpSpPr>
        <p:sp>
          <p:nvSpPr>
            <p:cNvPr id="295" name="Google Shape;295;p34"/>
            <p:cNvSpPr/>
            <p:nvPr/>
          </p:nvSpPr>
          <p:spPr>
            <a:xfrm>
              <a:off x="0" y="2890021"/>
              <a:ext cx="8396514" cy="948569"/>
            </a:xfrm>
            <a:prstGeom prst="rect">
              <a:avLst/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 txBox="1"/>
            <p:nvPr/>
          </p:nvSpPr>
          <p:spPr>
            <a:xfrm>
              <a:off x="0" y="2890021"/>
              <a:ext cx="8396514" cy="5122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Step 3 :</a:t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0" y="3383277"/>
              <a:ext cx="4198257" cy="436342"/>
            </a:xfrm>
            <a:prstGeom prst="rect">
              <a:avLst/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 txBox="1"/>
            <p:nvPr/>
          </p:nvSpPr>
          <p:spPr>
            <a:xfrm>
              <a:off x="0" y="3383277"/>
              <a:ext cx="4198257" cy="436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The app shows ads of sponsors</a:t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4198257" y="3383277"/>
              <a:ext cx="4198257" cy="436342"/>
            </a:xfrm>
            <a:prstGeom prst="rect">
              <a:avLst/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 txBox="1"/>
            <p:nvPr/>
          </p:nvSpPr>
          <p:spPr>
            <a:xfrm>
              <a:off x="4198257" y="3383277"/>
              <a:ext cx="4198257" cy="4363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00" lIns="113775" spcFirstLastPara="1" rIns="113775" wrap="square" tIns="20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rebuchet MS"/>
                <a:buNone/>
              </a:pPr>
              <a:r>
                <a:rPr lang="en-US" sz="16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GENERATION FROM WASTE</a:t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 rot="10800000">
              <a:off x="0" y="1445350"/>
              <a:ext cx="8396514" cy="14589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 txBox="1"/>
            <p:nvPr/>
          </p:nvSpPr>
          <p:spPr>
            <a:xfrm>
              <a:off x="0" y="1445350"/>
              <a:ext cx="8396514" cy="5120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Step 2 :</a:t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0" y="1957424"/>
              <a:ext cx="4198257" cy="436211"/>
            </a:xfrm>
            <a:prstGeom prst="rect">
              <a:avLst/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 txBox="1"/>
            <p:nvPr/>
          </p:nvSpPr>
          <p:spPr>
            <a:xfrm>
              <a:off x="0" y="1957424"/>
              <a:ext cx="4198257" cy="436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G-Dump database has all codes listed with rewards</a:t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4198257" y="1957424"/>
              <a:ext cx="4198257" cy="436211"/>
            </a:xfrm>
            <a:prstGeom prst="rect">
              <a:avLst/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 txBox="1"/>
            <p:nvPr/>
          </p:nvSpPr>
          <p:spPr>
            <a:xfrm>
              <a:off x="4198257" y="1957424"/>
              <a:ext cx="4198257" cy="436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</a:t>
              </a: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warded For using our bins</a:t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 rot="10800000">
              <a:off x="0" y="0"/>
              <a:ext cx="8396514" cy="14589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 txBox="1"/>
            <p:nvPr/>
          </p:nvSpPr>
          <p:spPr>
            <a:xfrm>
              <a:off x="39338" y="-54662"/>
              <a:ext cx="8396400" cy="5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000" lIns="128000" spcFirstLastPara="1" rIns="128000" wrap="square" tIns="1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Step 1 :</a:t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0" y="512752"/>
              <a:ext cx="4198257" cy="436211"/>
            </a:xfrm>
            <a:prstGeom prst="rect">
              <a:avLst/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 txBox="1"/>
            <p:nvPr/>
          </p:nvSpPr>
          <p:spPr>
            <a:xfrm>
              <a:off x="0" y="512752"/>
              <a:ext cx="4198257" cy="436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575" lIns="120900" spcFirstLastPara="1" rIns="120900" wrap="square" tIns="21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Trebuchet MS"/>
                <a:buNone/>
              </a:pPr>
              <a:r>
                <a:rPr lang="en-US" sz="17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 person throws waste into the dustbin.</a:t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4198257" y="512752"/>
              <a:ext cx="4198257" cy="436211"/>
            </a:xfrm>
            <a:prstGeom prst="rect">
              <a:avLst/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 txBox="1"/>
            <p:nvPr/>
          </p:nvSpPr>
          <p:spPr>
            <a:xfrm>
              <a:off x="4198257" y="512752"/>
              <a:ext cx="4198257" cy="436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128000" spcFirstLastPara="1" rIns="12800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GENERATION OF CODE</a:t>
              </a:r>
              <a:endParaRPr/>
            </a:p>
          </p:txBody>
        </p:sp>
      </p:grpSp>
      <p:sp>
        <p:nvSpPr>
          <p:cNvPr id="313" name="Google Shape;313;p34"/>
          <p:cNvSpPr txBox="1"/>
          <p:nvPr/>
        </p:nvSpPr>
        <p:spPr>
          <a:xfrm>
            <a:off x="1506275" y="5363895"/>
            <a:ext cx="80466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                </a:t>
            </a:r>
            <a:r>
              <a:rPr b="1" lang="en-US" sz="3000"/>
              <a:t>GOLD FROM GARBAGE</a:t>
            </a:r>
            <a:endParaRPr b="1"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/>
        </p:nvSpPr>
        <p:spPr>
          <a:xfrm>
            <a:off x="3331597" y="258499"/>
            <a:ext cx="570214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MARKET OPPORTUNITY</a:t>
            </a:r>
            <a:endParaRPr/>
          </a:p>
        </p:txBody>
      </p: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-2539" l="0" r="0" t="-1529"/>
          <a:stretch/>
        </p:blipFill>
        <p:spPr>
          <a:xfrm>
            <a:off x="586350" y="1036550"/>
            <a:ext cx="8890000" cy="51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/>
        </p:nvSpPr>
        <p:spPr>
          <a:xfrm>
            <a:off x="1464475" y="96550"/>
            <a:ext cx="6661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</a:t>
            </a:r>
            <a:r>
              <a:rPr b="1" lang="en-US"/>
              <a:t>  </a:t>
            </a:r>
            <a:r>
              <a:rPr b="1" lang="en-US" sz="3000" u="sng"/>
              <a:t>MARKET PENETRATION</a:t>
            </a:r>
            <a:r>
              <a:rPr b="1" lang="en-US" u="sng"/>
              <a:t>’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325" name="Google Shape;325;p36"/>
          <p:cNvSpPr txBox="1"/>
          <p:nvPr/>
        </p:nvSpPr>
        <p:spPr>
          <a:xfrm>
            <a:off x="1464475" y="873850"/>
            <a:ext cx="8076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AA84F"/>
                </a:solidFill>
              </a:rPr>
              <a:t>STAGE 1) TIE UP WITH SOME INDORE LIKE MODEL</a:t>
            </a:r>
            <a:endParaRPr b="1" sz="24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6" name="Google Shape;326;p36"/>
          <p:cNvSpPr txBox="1"/>
          <p:nvPr/>
        </p:nvSpPr>
        <p:spPr>
          <a:xfrm>
            <a:off x="1117925" y="1649025"/>
            <a:ext cx="34233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7" name="Google Shape;327;p36"/>
          <p:cNvSpPr txBox="1"/>
          <p:nvPr/>
        </p:nvSpPr>
        <p:spPr>
          <a:xfrm>
            <a:off x="7475575" y="3004575"/>
            <a:ext cx="1760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 txBox="1"/>
          <p:nvPr/>
        </p:nvSpPr>
        <p:spPr>
          <a:xfrm>
            <a:off x="5366125" y="2252850"/>
            <a:ext cx="36777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329" name="Google Shape;329;p36"/>
          <p:cNvSpPr txBox="1"/>
          <p:nvPr/>
        </p:nvSpPr>
        <p:spPr>
          <a:xfrm>
            <a:off x="5955000" y="1616775"/>
            <a:ext cx="3735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/>
              <a:t>W</a:t>
            </a:r>
            <a:r>
              <a:rPr lang="en-US" sz="2400" u="sng"/>
              <a:t>hat we need: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Initial administrative support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Their plants and setups for treatment of waste collected by our bins.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Support for popularising our model</a:t>
            </a:r>
            <a:endParaRPr sz="1800"/>
          </a:p>
        </p:txBody>
      </p:sp>
      <p:sp>
        <p:nvSpPr>
          <p:cNvPr id="330" name="Google Shape;330;p36"/>
          <p:cNvSpPr txBox="1"/>
          <p:nvPr/>
        </p:nvSpPr>
        <p:spPr>
          <a:xfrm>
            <a:off x="1387800" y="5017800"/>
            <a:ext cx="78480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8761D"/>
                </a:solidFill>
              </a:rPr>
              <a:t>Stage 2) Later expansion to places where processing plants exist.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1360350" y="6113900"/>
            <a:ext cx="6661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8761D"/>
                </a:solidFill>
              </a:rPr>
              <a:t>Stage 3) Expanding to other place</a:t>
            </a:r>
            <a:r>
              <a:rPr b="1" lang="en-US" sz="2400">
                <a:solidFill>
                  <a:srgbClr val="38761D"/>
                </a:solidFill>
              </a:rPr>
              <a:t>s</a:t>
            </a:r>
            <a:endParaRPr b="1" sz="2400">
              <a:solidFill>
                <a:srgbClr val="38761D"/>
              </a:solidFill>
            </a:endParaRPr>
          </a:p>
        </p:txBody>
      </p:sp>
      <p:cxnSp>
        <p:nvCxnSpPr>
          <p:cNvPr id="332" name="Google Shape;332;p36"/>
          <p:cNvCxnSpPr/>
          <p:nvPr/>
        </p:nvCxnSpPr>
        <p:spPr>
          <a:xfrm>
            <a:off x="5715000" y="1651000"/>
            <a:ext cx="0" cy="24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36"/>
          <p:cNvCxnSpPr/>
          <p:nvPr/>
        </p:nvCxnSpPr>
        <p:spPr>
          <a:xfrm flipH="1" rot="10800000">
            <a:off x="5730875" y="1650975"/>
            <a:ext cx="38100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6"/>
          <p:cNvCxnSpPr/>
          <p:nvPr/>
        </p:nvCxnSpPr>
        <p:spPr>
          <a:xfrm>
            <a:off x="9509125" y="1666875"/>
            <a:ext cx="79500" cy="23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6"/>
          <p:cNvCxnSpPr/>
          <p:nvPr/>
        </p:nvCxnSpPr>
        <p:spPr>
          <a:xfrm flipH="1" rot="10800000">
            <a:off x="5730875" y="4063975"/>
            <a:ext cx="38736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36"/>
          <p:cNvSpPr/>
          <p:nvPr/>
        </p:nvSpPr>
        <p:spPr>
          <a:xfrm>
            <a:off x="1360350" y="1666886"/>
            <a:ext cx="3978300" cy="305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</a:rPr>
              <a:t>What we will offer:</a:t>
            </a:r>
            <a:endParaRPr sz="24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1800">
                <a:solidFill>
                  <a:schemeClr val="dk1"/>
                </a:solidFill>
              </a:rPr>
              <a:t>efficient segregated garbage collection at very low cost which can be used as raw material for their processing plants. Thus saving their huge capital and manpower requirements.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/>
        </p:nvSpPr>
        <p:spPr>
          <a:xfrm>
            <a:off x="1623800" y="91895"/>
            <a:ext cx="7489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Domestic Revenue Model: How can we promise to pay and earn as well???</a:t>
            </a:r>
            <a:endParaRPr b="1" sz="2400"/>
          </a:p>
        </p:txBody>
      </p:sp>
      <p:sp>
        <p:nvSpPr>
          <p:cNvPr id="342" name="Google Shape;342;p37"/>
          <p:cNvSpPr txBox="1"/>
          <p:nvPr/>
        </p:nvSpPr>
        <p:spPr>
          <a:xfrm>
            <a:off x="2608051" y="1086400"/>
            <a:ext cx="51186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Consider a 1000 family town :</a:t>
            </a:r>
            <a:endParaRPr b="1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waste generation:1000*2=2000 kg</a:t>
            </a:r>
            <a:endParaRPr b="1"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Segregation  comes into play: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1) Wet Waste-50% (46%)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2) Dry Waste-50% (44%)</a:t>
            </a:r>
            <a:endParaRPr b="1"/>
          </a:p>
        </p:txBody>
      </p:sp>
      <p:sp>
        <p:nvSpPr>
          <p:cNvPr id="343" name="Google Shape;343;p37"/>
          <p:cNvSpPr txBox="1"/>
          <p:nvPr/>
        </p:nvSpPr>
        <p:spPr>
          <a:xfrm>
            <a:off x="620201" y="3347498"/>
            <a:ext cx="40320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1)	Wet Waste: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46% of total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For 1 tonne approx.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150-180 CUM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75% of methane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(120 CUM)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Cost=120*2000=</a:t>
            </a: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2.4 lakhs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+manure generation worth </a:t>
            </a: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2000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5772647" y="3287288"/>
            <a:ext cx="43764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2)	Dry waste: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44% of total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For 1 tonne approx.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Majorly plastic : soft(70%) and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hard(30%) Includes e-waste, rubber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and other things.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Expected Revenue:</a:t>
            </a: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15000 per day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45" name="Google Shape;345;p37"/>
          <p:cNvCxnSpPr/>
          <p:nvPr/>
        </p:nvCxnSpPr>
        <p:spPr>
          <a:xfrm>
            <a:off x="620201" y="3347497"/>
            <a:ext cx="0" cy="24648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37"/>
          <p:cNvCxnSpPr/>
          <p:nvPr/>
        </p:nvCxnSpPr>
        <p:spPr>
          <a:xfrm>
            <a:off x="620201" y="3347497"/>
            <a:ext cx="40320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7" name="Google Shape;347;p37"/>
          <p:cNvCxnSpPr/>
          <p:nvPr/>
        </p:nvCxnSpPr>
        <p:spPr>
          <a:xfrm>
            <a:off x="4652074" y="3347498"/>
            <a:ext cx="0" cy="24648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8" name="Google Shape;348;p37"/>
          <p:cNvCxnSpPr/>
          <p:nvPr/>
        </p:nvCxnSpPr>
        <p:spPr>
          <a:xfrm rot="10800000">
            <a:off x="620074" y="5812403"/>
            <a:ext cx="40320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37"/>
          <p:cNvCxnSpPr/>
          <p:nvPr/>
        </p:nvCxnSpPr>
        <p:spPr>
          <a:xfrm>
            <a:off x="5621572" y="3302340"/>
            <a:ext cx="8100" cy="25101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37"/>
          <p:cNvCxnSpPr/>
          <p:nvPr/>
        </p:nvCxnSpPr>
        <p:spPr>
          <a:xfrm>
            <a:off x="5629523" y="3287288"/>
            <a:ext cx="4404900" cy="150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37"/>
          <p:cNvCxnSpPr/>
          <p:nvPr/>
        </p:nvCxnSpPr>
        <p:spPr>
          <a:xfrm>
            <a:off x="5621572" y="5812404"/>
            <a:ext cx="43971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37"/>
          <p:cNvCxnSpPr/>
          <p:nvPr/>
        </p:nvCxnSpPr>
        <p:spPr>
          <a:xfrm>
            <a:off x="10018643" y="3302340"/>
            <a:ext cx="0" cy="25101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37"/>
          <p:cNvSpPr txBox="1"/>
          <p:nvPr/>
        </p:nvSpPr>
        <p:spPr>
          <a:xfrm>
            <a:off x="803082" y="6337190"/>
            <a:ext cx="2693700" cy="369300"/>
          </a:xfrm>
          <a:prstGeom prst="rect">
            <a:avLst/>
          </a:prstGeom>
          <a:solidFill>
            <a:srgbClr val="D9F4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Revenue:2.4 Lakhs</a:t>
            </a:r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6256175" y="6317825"/>
            <a:ext cx="2693700" cy="369300"/>
          </a:xfrm>
          <a:prstGeom prst="rect">
            <a:avLst/>
          </a:prstGeom>
          <a:solidFill>
            <a:srgbClr val="D9F4C9"/>
          </a:solidFill>
          <a:ln cap="flat" cmpd="sng" w="9525">
            <a:solidFill>
              <a:srgbClr val="E9F6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Revenue:15000 Rs</a:t>
            </a:r>
            <a:endParaRPr/>
          </a:p>
        </p:txBody>
      </p:sp>
      <p:cxnSp>
        <p:nvCxnSpPr>
          <p:cNvPr id="355" name="Google Shape;355;p37"/>
          <p:cNvCxnSpPr>
            <a:stCxn id="353" idx="1"/>
          </p:cNvCxnSpPr>
          <p:nvPr/>
        </p:nvCxnSpPr>
        <p:spPr>
          <a:xfrm rot="10800000">
            <a:off x="803082" y="6298340"/>
            <a:ext cx="0" cy="2235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37"/>
          <p:cNvCxnSpPr/>
          <p:nvPr/>
        </p:nvCxnSpPr>
        <p:spPr>
          <a:xfrm>
            <a:off x="803082" y="6298326"/>
            <a:ext cx="26937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7"/>
          <p:cNvCxnSpPr/>
          <p:nvPr/>
        </p:nvCxnSpPr>
        <p:spPr>
          <a:xfrm>
            <a:off x="3496833" y="6298326"/>
            <a:ext cx="0" cy="4083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8" name="Google Shape;358;p37"/>
          <p:cNvCxnSpPr>
            <a:stCxn id="353" idx="1"/>
          </p:cNvCxnSpPr>
          <p:nvPr/>
        </p:nvCxnSpPr>
        <p:spPr>
          <a:xfrm>
            <a:off x="803082" y="6521840"/>
            <a:ext cx="0" cy="1848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37"/>
          <p:cNvCxnSpPr/>
          <p:nvPr/>
        </p:nvCxnSpPr>
        <p:spPr>
          <a:xfrm>
            <a:off x="803082" y="6706522"/>
            <a:ext cx="26937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/>
        </p:nvSpPr>
        <p:spPr>
          <a:xfrm>
            <a:off x="3485050" y="1219200"/>
            <a:ext cx="4345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OUR REQUIREMENTS:</a:t>
            </a:r>
            <a:endParaRPr b="1" sz="3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8"/>
          <p:cNvSpPr txBox="1"/>
          <p:nvPr/>
        </p:nvSpPr>
        <p:spPr>
          <a:xfrm>
            <a:off x="859011" y="3566824"/>
            <a:ext cx="262604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 FUNDING</a:t>
            </a:r>
            <a:b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 dustbin per 5 families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 dustbins required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High ball cost: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200*1000=200000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5908707" y="2551908"/>
            <a:ext cx="4485900" cy="28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Requirements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30-35% Transport and segregation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+labor cost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30 percent(75000 Rs) distribution to users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daily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65 percent of revenue</a:t>
            </a:r>
            <a:endParaRPr b="1"/>
          </a:p>
        </p:txBody>
      </p:sp>
      <p:sp>
        <p:nvSpPr>
          <p:cNvPr id="367" name="Google Shape;367;p38"/>
          <p:cNvSpPr/>
          <p:nvPr/>
        </p:nvSpPr>
        <p:spPr>
          <a:xfrm>
            <a:off x="171975" y="2836438"/>
            <a:ext cx="4757400" cy="3215100"/>
          </a:xfrm>
          <a:prstGeom prst="arc">
            <a:avLst>
              <a:gd fmla="val 137200" name="adj1"/>
              <a:gd fmla="val 64743" name="adj2"/>
            </a:avLst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8" name="Google Shape;368;p38"/>
          <p:cNvCxnSpPr/>
          <p:nvPr/>
        </p:nvCxnSpPr>
        <p:spPr>
          <a:xfrm rot="-5400000">
            <a:off x="3829400" y="4066091"/>
            <a:ext cx="3393300" cy="12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9" name="Google Shape;369;p38"/>
          <p:cNvCxnSpPr/>
          <p:nvPr/>
        </p:nvCxnSpPr>
        <p:spPr>
          <a:xfrm>
            <a:off x="5526079" y="2377014"/>
            <a:ext cx="48969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0" name="Google Shape;370;p38"/>
          <p:cNvCxnSpPr/>
          <p:nvPr/>
        </p:nvCxnSpPr>
        <p:spPr>
          <a:xfrm rot="5400000">
            <a:off x="10350500" y="4559300"/>
            <a:ext cx="2362200" cy="1016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1" name="Google Shape;371;p38"/>
          <p:cNvCxnSpPr/>
          <p:nvPr/>
        </p:nvCxnSpPr>
        <p:spPr>
          <a:xfrm>
            <a:off x="5590980" y="5788989"/>
            <a:ext cx="47574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2" name="Google Shape;372;p38"/>
          <p:cNvCxnSpPr/>
          <p:nvPr/>
        </p:nvCxnSpPr>
        <p:spPr>
          <a:xfrm flipH="1" rot="10800000">
            <a:off x="10348414" y="2369700"/>
            <a:ext cx="74400" cy="34215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8765500" y="4297050"/>
            <a:ext cx="32748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Pragati Awasthi: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Team member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3330B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3330B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Archit Chaudhary : </a:t>
            </a:r>
            <a:r>
              <a:rPr lang="en-US" sz="19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Spokesperson, designer, founding member</a:t>
            </a:r>
            <a:endParaRPr sz="1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3330B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3330B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39231" l="3558" r="0" t="0"/>
          <a:stretch/>
        </p:blipFill>
        <p:spPr>
          <a:xfrm>
            <a:off x="74513" y="0"/>
            <a:ext cx="3509225" cy="28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74588" y="2417850"/>
            <a:ext cx="35091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3330B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Abhishek Sharma  </a:t>
            </a:r>
            <a:r>
              <a:rPr lang="en-US" sz="19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Founder, Leader of the venture</a:t>
            </a:r>
            <a:r>
              <a:rPr lang="en-US" sz="24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500"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750" y="0"/>
            <a:ext cx="3013525" cy="28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4122150" y="2417850"/>
            <a:ext cx="3274800" cy="18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Keshari Nath Tiwari :    </a:t>
            </a:r>
            <a:r>
              <a:rPr lang="en-US" sz="19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App developer, designer, founding member</a:t>
            </a:r>
            <a:endParaRPr sz="1900"/>
          </a:p>
        </p:txBody>
      </p:sp>
      <p:sp>
        <p:nvSpPr>
          <p:cNvPr id="157" name="Google Shape;157;p21"/>
          <p:cNvSpPr txBox="1"/>
          <p:nvPr/>
        </p:nvSpPr>
        <p:spPr>
          <a:xfrm>
            <a:off x="8352000" y="2497800"/>
            <a:ext cx="32748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3330B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Bhuvan Jhamb :    </a:t>
            </a:r>
            <a:r>
              <a:rPr lang="en-US" sz="19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Data analyst, marketing manager, founding member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5">
            <a:alphaModFix/>
          </a:blip>
          <a:srcRect b="29562" l="16974" r="19710" t="35718"/>
          <a:stretch/>
        </p:blipFill>
        <p:spPr>
          <a:xfrm>
            <a:off x="2522432" y="4120000"/>
            <a:ext cx="2966843" cy="276239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4575" y="4536325"/>
            <a:ext cx="25653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Amisha Agarwal : </a:t>
            </a:r>
            <a:r>
              <a:rPr lang="en-US" sz="1900">
                <a:solidFill>
                  <a:srgbClr val="73330B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 &amp; bin designer, founding member</a:t>
            </a:r>
            <a:endParaRPr sz="1900"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6">
            <a:alphaModFix/>
          </a:blip>
          <a:srcRect b="37673" l="59850" r="0" t="43673"/>
          <a:stretch/>
        </p:blipFill>
        <p:spPr>
          <a:xfrm>
            <a:off x="5827475" y="4120000"/>
            <a:ext cx="2816532" cy="276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7">
            <a:alphaModFix/>
          </a:blip>
          <a:srcRect b="29030" l="0" r="5704" t="16728"/>
          <a:stretch/>
        </p:blipFill>
        <p:spPr>
          <a:xfrm>
            <a:off x="8070525" y="0"/>
            <a:ext cx="3274800" cy="28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/>
        </p:nvSpPr>
        <p:spPr>
          <a:xfrm>
            <a:off x="-85200" y="577375"/>
            <a:ext cx="10794900" cy="58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8" name="Google Shape;378;p39"/>
          <p:cNvSpPr txBox="1"/>
          <p:nvPr/>
        </p:nvSpPr>
        <p:spPr>
          <a:xfrm>
            <a:off x="1150100" y="1786200"/>
            <a:ext cx="817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9" name="Google Shape;379;p39"/>
          <p:cNvSpPr txBox="1"/>
          <p:nvPr/>
        </p:nvSpPr>
        <p:spPr>
          <a:xfrm>
            <a:off x="2399450" y="1315700"/>
            <a:ext cx="8178600" cy="2939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.</a:t>
            </a:r>
            <a:r>
              <a:rPr b="1" lang="en-US" sz="2000" u="sng">
                <a:solidFill>
                  <a:schemeClr val="dk1"/>
                </a:solidFill>
              </a:rPr>
              <a:t>Adsense And Selling Data to Advertising Firms</a:t>
            </a:r>
            <a:endParaRPr b="1" sz="2000" u="sng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Adsense To be used only after sucessful market Penetration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Depending on number of users income varies from 0 .8 to 1.2 Dollars 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per thousand users(Indian Data)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Indore’s population is around 28 lakhs with 15 lakhs active users,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thus giving us a large potential market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9"/>
          <p:cNvSpPr txBox="1"/>
          <p:nvPr/>
        </p:nvSpPr>
        <p:spPr>
          <a:xfrm>
            <a:off x="4259600" y="4583375"/>
            <a:ext cx="5551800" cy="1334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155CC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Success of models like LOCO which are giving as much as 2.5 lakhs per game ensures our success.</a:t>
            </a:r>
            <a:endParaRPr sz="2200">
              <a:solidFill>
                <a:srgbClr val="1155C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1" name="Google Shape;3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00" y="1315688"/>
            <a:ext cx="17907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9"/>
          <p:cNvSpPr txBox="1"/>
          <p:nvPr/>
        </p:nvSpPr>
        <p:spPr>
          <a:xfrm>
            <a:off x="2484800" y="-1107525"/>
            <a:ext cx="498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/>
              <a:t>App income sources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/>
        </p:nvSpPr>
        <p:spPr>
          <a:xfrm>
            <a:off x="3291275" y="1021375"/>
            <a:ext cx="3774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2.5 lakhs per 1000 Families/Day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+</a:t>
            </a:r>
            <a:b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But Major Source still remains.</a:t>
            </a:r>
            <a:endParaRPr b="1"/>
          </a:p>
        </p:txBody>
      </p:sp>
      <p:sp>
        <p:nvSpPr>
          <p:cNvPr id="388" name="Google Shape;388;p40"/>
          <p:cNvSpPr txBox="1"/>
          <p:nvPr/>
        </p:nvSpPr>
        <p:spPr>
          <a:xfrm>
            <a:off x="1828800" y="450839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3543617" y="5585451"/>
            <a:ext cx="4830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90" name="Google Shape;390;p40"/>
          <p:cNvGrpSpPr/>
          <p:nvPr/>
        </p:nvGrpSpPr>
        <p:grpSpPr>
          <a:xfrm>
            <a:off x="2789295" y="2961471"/>
            <a:ext cx="4265555" cy="3594228"/>
            <a:chOff x="1451054" y="1222"/>
            <a:chExt cx="1632436" cy="2440073"/>
          </a:xfrm>
        </p:grpSpPr>
        <p:sp>
          <p:nvSpPr>
            <p:cNvPr id="391" name="Google Shape;391;p40"/>
            <p:cNvSpPr/>
            <p:nvPr/>
          </p:nvSpPr>
          <p:spPr>
            <a:xfrm>
              <a:off x="1451054" y="1222"/>
              <a:ext cx="1632436" cy="587969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 txBox="1"/>
            <p:nvPr/>
          </p:nvSpPr>
          <p:spPr>
            <a:xfrm>
              <a:off x="1479756" y="29924"/>
              <a:ext cx="1575000" cy="5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rebuchet MS"/>
                <a:buNone/>
              </a:pPr>
              <a:r>
                <a:rPr lang="en-US" sz="13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Advertisement:</a:t>
              </a: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1451054" y="618590"/>
              <a:ext cx="1632436" cy="587969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0"/>
            <p:cNvSpPr txBox="1"/>
            <p:nvPr/>
          </p:nvSpPr>
          <p:spPr>
            <a:xfrm>
              <a:off x="1479756" y="647292"/>
              <a:ext cx="1575000" cy="5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rebuchet MS"/>
                <a:buNone/>
              </a:pPr>
              <a:r>
                <a:rPr lang="en-US" sz="13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&gt;Connecting companies </a:t>
              </a: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1451054" y="1235958"/>
              <a:ext cx="1632436" cy="587969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 txBox="1"/>
            <p:nvPr/>
          </p:nvSpPr>
          <p:spPr>
            <a:xfrm>
              <a:off x="1479756" y="1264660"/>
              <a:ext cx="1575032" cy="530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rebuchet MS"/>
                <a:buNone/>
              </a:pPr>
              <a:r>
                <a:rPr lang="en-US" sz="13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Through CSR</a:t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1451054" y="1853326"/>
              <a:ext cx="1632436" cy="587969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 txBox="1"/>
            <p:nvPr/>
          </p:nvSpPr>
          <p:spPr>
            <a:xfrm>
              <a:off x="1479756" y="1882028"/>
              <a:ext cx="1575032" cy="530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Trebuchet MS"/>
                <a:buNone/>
              </a:pPr>
              <a:r>
                <a:rPr lang="en-US" sz="13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&gt;Displaying their banners and ads </a:t>
              </a:r>
              <a:endParaRPr/>
            </a:p>
          </p:txBody>
        </p:sp>
      </p:grpSp>
      <p:cxnSp>
        <p:nvCxnSpPr>
          <p:cNvPr id="399" name="Google Shape;399;p40"/>
          <p:cNvCxnSpPr/>
          <p:nvPr/>
        </p:nvCxnSpPr>
        <p:spPr>
          <a:xfrm flipH="1">
            <a:off x="2596768" y="1267676"/>
            <a:ext cx="543000" cy="11883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0" name="Google Shape;400;p40"/>
          <p:cNvCxnSpPr/>
          <p:nvPr/>
        </p:nvCxnSpPr>
        <p:spPr>
          <a:xfrm>
            <a:off x="3139768" y="1107338"/>
            <a:ext cx="39255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40"/>
          <p:cNvCxnSpPr/>
          <p:nvPr/>
        </p:nvCxnSpPr>
        <p:spPr>
          <a:xfrm>
            <a:off x="7065284" y="1267676"/>
            <a:ext cx="95100" cy="14346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40"/>
          <p:cNvCxnSpPr/>
          <p:nvPr/>
        </p:nvCxnSpPr>
        <p:spPr>
          <a:xfrm rot="10800000">
            <a:off x="2596775" y="2616300"/>
            <a:ext cx="4589400" cy="25920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/>
          <p:nvPr/>
        </p:nvSpPr>
        <p:spPr>
          <a:xfrm>
            <a:off x="3539775" y="1743601"/>
            <a:ext cx="40050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400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8" name="Google Shape;408;p41"/>
          <p:cNvSpPr txBox="1"/>
          <p:nvPr/>
        </p:nvSpPr>
        <p:spPr>
          <a:xfrm>
            <a:off x="1519275" y="1774200"/>
            <a:ext cx="83916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38761D"/>
                </a:solidFill>
              </a:rPr>
              <a:t> </a:t>
            </a:r>
            <a:r>
              <a:rPr lang="en-US" sz="3800">
                <a:solidFill>
                  <a:srgbClr val="38761D"/>
                </a:solidFill>
              </a:rPr>
              <a:t>A Presentation From Team G-Dump</a:t>
            </a:r>
            <a:endParaRPr sz="3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38761D"/>
                </a:solidFill>
              </a:rPr>
              <a:t> Your Queries Are Welcome</a:t>
            </a:r>
            <a:endParaRPr sz="3800">
              <a:solidFill>
                <a:srgbClr val="38761D"/>
              </a:solidFill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2305275" y="2230650"/>
            <a:ext cx="55749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ste.jpg" id="166" name="Google Shape;16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1853406"/>
            <a:ext cx="9639300" cy="4019550"/>
          </a:xfrm>
          <a:prstGeom prst="rect">
            <a:avLst/>
          </a:prstGeom>
          <a:noFill/>
          <a:ln cap="flat" cmpd="sng" w="114300">
            <a:solidFill>
              <a:srgbClr val="90C22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Image result for waste management in india" id="167" name="Google Shape;167;p22"/>
          <p:cNvSpPr/>
          <p:nvPr/>
        </p:nvSpPr>
        <p:spPr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1276350" y="573825"/>
            <a:ext cx="5237700" cy="772200"/>
          </a:xfrm>
          <a:prstGeom prst="rect">
            <a:avLst/>
          </a:prstGeom>
          <a:noFill/>
          <a:ln cap="flat" cmpd="sng" w="114300">
            <a:solidFill>
              <a:srgbClr val="B6E9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Indian waste management:</a:t>
            </a:r>
            <a:endParaRPr b="1"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3048000" y="3105836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descr="Image result for waste management in india" id="174" name="Google Shape;174;p23"/>
          <p:cNvSpPr/>
          <p:nvPr/>
        </p:nvSpPr>
        <p:spPr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descr="Image result for waste management in india" id="175" name="Google Shape;175;p23"/>
          <p:cNvSpPr/>
          <p:nvPr/>
        </p:nvSpPr>
        <p:spPr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descr="Image result for waste management in india" id="176" name="Google Shape;176;p23"/>
          <p:cNvSpPr/>
          <p:nvPr/>
        </p:nvSpPr>
        <p:spPr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waste.jpg"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838200"/>
            <a:ext cx="39624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977000" y="1887200"/>
            <a:ext cx="4791900" cy="2756400"/>
          </a:xfrm>
          <a:prstGeom prst="rect">
            <a:avLst/>
          </a:prstGeom>
          <a:noFill/>
          <a:ln cap="flat" cmpd="sng" w="76200">
            <a:solidFill>
              <a:srgbClr val="90C2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 SCENARIO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Segregation of waste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Lack of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scientific approach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Non-Involvement of common masses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Under-utilisation of resources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977000" y="5081350"/>
            <a:ext cx="4791900" cy="949500"/>
          </a:xfrm>
          <a:prstGeom prst="rect">
            <a:avLst/>
          </a:prstGeom>
          <a:noFill/>
          <a:ln cap="flat" cmpd="sng" w="114300">
            <a:solidFill>
              <a:srgbClr val="B6E9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Result: Completely inefficient model </a:t>
            </a: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leading to huge waste of manpower and money.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977000" y="691800"/>
            <a:ext cx="4972200" cy="827700"/>
          </a:xfrm>
          <a:prstGeom prst="rect">
            <a:avLst/>
          </a:prstGeom>
          <a:noFill/>
          <a:ln cap="flat" cmpd="sng" w="114300">
            <a:solidFill>
              <a:srgbClr val="3F781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WASTE MANAGEMENT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10" y="2766768"/>
            <a:ext cx="9670774" cy="119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 rotWithShape="1">
          <a:blip r:embed="rId4">
            <a:alphaModFix/>
          </a:blip>
          <a:srcRect b="22343" l="76" r="1" t="32985"/>
          <a:stretch/>
        </p:blipFill>
        <p:spPr>
          <a:xfrm>
            <a:off x="159026" y="4252400"/>
            <a:ext cx="9538079" cy="8445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87" name="Google Shape;18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0016" y="162475"/>
            <a:ext cx="4731028" cy="1729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4721087" cy="2054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5"/>
          <p:cNvGrpSpPr/>
          <p:nvPr/>
        </p:nvGrpSpPr>
        <p:grpSpPr>
          <a:xfrm>
            <a:off x="3396492" y="993264"/>
            <a:ext cx="4617915" cy="4953587"/>
            <a:chOff x="1507615" y="0"/>
            <a:chExt cx="4617915" cy="4953587"/>
          </a:xfrm>
        </p:grpSpPr>
        <p:sp>
          <p:nvSpPr>
            <p:cNvPr id="194" name="Google Shape;194;p25"/>
            <p:cNvSpPr/>
            <p:nvPr/>
          </p:nvSpPr>
          <p:spPr>
            <a:xfrm>
              <a:off x="1563276" y="0"/>
              <a:ext cx="1783291" cy="990717"/>
            </a:xfrm>
            <a:prstGeom prst="roundRect">
              <a:avLst>
                <a:gd fmla="val 10000" name="adj"/>
              </a:avLst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 txBox="1"/>
            <p:nvPr/>
          </p:nvSpPr>
          <p:spPr>
            <a:xfrm>
              <a:off x="1592293" y="29017"/>
              <a:ext cx="1725257" cy="932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Trebuchet MS"/>
                <a:buNone/>
              </a:pPr>
              <a:r>
                <a:rPr lang="en-US" sz="3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SUCCESS</a:t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139142" y="0"/>
              <a:ext cx="1783291" cy="990717"/>
            </a:xfrm>
            <a:prstGeom prst="roundRect">
              <a:avLst>
                <a:gd fmla="val 10000" name="adj"/>
              </a:avLst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 txBox="1"/>
            <p:nvPr/>
          </p:nvSpPr>
          <p:spPr>
            <a:xfrm>
              <a:off x="4168159" y="29017"/>
              <a:ext cx="1725257" cy="932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Trebuchet MS"/>
                <a:buNone/>
              </a:pPr>
              <a:r>
                <a:rPr lang="en-US" sz="3000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FAILURE</a:t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3371336" y="4210549"/>
              <a:ext cx="743038" cy="743038"/>
            </a:xfrm>
            <a:prstGeom prst="triangle">
              <a:avLst>
                <a:gd fmla="val 50000" name="adj"/>
              </a:avLst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 rot="240000">
              <a:off x="1513060" y="3892149"/>
              <a:ext cx="4459590" cy="311844"/>
            </a:xfrm>
            <a:prstGeom prst="rect">
              <a:avLst/>
            </a:prstGeom>
            <a:solidFill>
              <a:srgbClr val="DBE8CA">
                <a:alpha val="89803"/>
              </a:srgbClr>
            </a:solidFill>
            <a:ln cap="rnd" cmpd="sng" w="19050">
              <a:solidFill>
                <a:srgbClr val="DBE8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 rot="240000">
              <a:off x="4190656" y="3112460"/>
              <a:ext cx="1779334" cy="828988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 txBox="1"/>
            <p:nvPr/>
          </p:nvSpPr>
          <p:spPr>
            <a:xfrm rot="240000">
              <a:off x="4231124" y="3152928"/>
              <a:ext cx="1698398" cy="748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rebuchet MS"/>
                <a:buNone/>
              </a:pPr>
              <a:r>
                <a:rPr lang="en-US" sz="21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WORKFORCE</a:t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 rot="240000">
              <a:off x="4255053" y="2220814"/>
              <a:ext cx="1779334" cy="828988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 txBox="1"/>
            <p:nvPr/>
          </p:nvSpPr>
          <p:spPr>
            <a:xfrm rot="240000">
              <a:off x="4295521" y="2261282"/>
              <a:ext cx="1698398" cy="748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rebuchet MS"/>
                <a:buNone/>
              </a:pPr>
              <a:r>
                <a:rPr lang="en-US" sz="21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DOOR TO DOOR</a:t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 rot="240000">
              <a:off x="4319450" y="1348983"/>
              <a:ext cx="1779334" cy="828988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 txBox="1"/>
            <p:nvPr/>
          </p:nvSpPr>
          <p:spPr>
            <a:xfrm rot="240000">
              <a:off x="4359918" y="1389451"/>
              <a:ext cx="1698398" cy="748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rebuchet MS"/>
                <a:buNone/>
              </a:pPr>
              <a:r>
                <a:rPr lang="en-US" sz="21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GEELA N SUKHA</a:t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 rot="240000">
              <a:off x="1639559" y="2934131"/>
              <a:ext cx="1779334" cy="828988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 txBox="1"/>
            <p:nvPr/>
          </p:nvSpPr>
          <p:spPr>
            <a:xfrm rot="240000">
              <a:off x="1680027" y="2974599"/>
              <a:ext cx="1698398" cy="748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rebuchet MS"/>
                <a:buNone/>
              </a:pPr>
              <a:r>
                <a:rPr lang="en-US" sz="21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PUBLIC SUPPORT</a:t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 rot="240000">
              <a:off x="1703955" y="2042485"/>
              <a:ext cx="1779334" cy="828988"/>
            </a:xfrm>
            <a:prstGeom prst="roundRect">
              <a:avLst>
                <a:gd fmla="val 16667" name="adj"/>
              </a:avLst>
            </a:prstGeom>
            <a:solidFill>
              <a:srgbClr val="90C223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 txBox="1"/>
            <p:nvPr/>
          </p:nvSpPr>
          <p:spPr>
            <a:xfrm rot="240000">
              <a:off x="1744423" y="2082953"/>
              <a:ext cx="1698398" cy="748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rebuchet MS"/>
                <a:buNone/>
              </a:pPr>
              <a:r>
                <a:rPr lang="en-US" sz="210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CLEANEST CITY</a:t>
              </a:r>
              <a:endParaRPr/>
            </a:p>
          </p:txBody>
        </p:sp>
      </p:grpSp>
      <p:sp>
        <p:nvSpPr>
          <p:cNvPr id="210" name="Google Shape;210;p25"/>
          <p:cNvSpPr/>
          <p:nvPr/>
        </p:nvSpPr>
        <p:spPr>
          <a:xfrm>
            <a:off x="3889225" y="0"/>
            <a:ext cx="426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u="sng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INDORE </a:t>
            </a:r>
            <a:r>
              <a:rPr lang="en-US" sz="36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  <a:endParaRPr sz="36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1503825" y="941325"/>
            <a:ext cx="54819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accen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Loopholes of indore model:</a:t>
            </a:r>
            <a:endParaRPr b="1" sz="3000" u="sng">
              <a:solidFill>
                <a:schemeClr val="accen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1503825" y="1958650"/>
            <a:ext cx="74673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Huge Manpower needed (nearly </a:t>
            </a:r>
            <a:r>
              <a:rPr b="1" lang="en-US" sz="2400"/>
              <a:t>3200 rag pickers</a:t>
            </a:r>
            <a:r>
              <a:rPr lang="en-US" sz="2400"/>
              <a:t> + other staff members in the city)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Over </a:t>
            </a:r>
            <a:r>
              <a:rPr b="1" lang="en-US" sz="2400"/>
              <a:t>400 vehicles</a:t>
            </a:r>
            <a:r>
              <a:rPr lang="en-US" sz="2400"/>
              <a:t> are needed to carry out day-to-day work.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Huge investment on the government’s part.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Works mainly on public awareness and fines.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High collection and transportation cost </a:t>
            </a:r>
            <a:r>
              <a:rPr b="1" lang="en-US" sz="2400"/>
              <a:t>Rs. 2886 </a:t>
            </a:r>
            <a:r>
              <a:rPr lang="en-US" sz="2400"/>
              <a:t>per MegaTon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Such an active administration is a rarity among municipal committee/corporation in the country.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0" l="0" r="32361" t="1471"/>
          <a:stretch/>
        </p:blipFill>
        <p:spPr>
          <a:xfrm>
            <a:off x="711162" y="2784749"/>
            <a:ext cx="2990088" cy="3333274"/>
          </a:xfrm>
          <a:prstGeom prst="rect">
            <a:avLst/>
          </a:prstGeom>
          <a:noFill/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88" y="362294"/>
            <a:ext cx="3545762" cy="1942367"/>
          </a:xfrm>
          <a:prstGeom prst="rect">
            <a:avLst/>
          </a:prstGeom>
          <a:noFill/>
          <a:ln cap="flat" cmpd="sng" w="38100">
            <a:solidFill>
              <a:srgbClr val="F0A27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7"/>
          <p:cNvSpPr txBox="1"/>
          <p:nvPr/>
        </p:nvSpPr>
        <p:spPr>
          <a:xfrm flipH="1">
            <a:off x="5169159" y="362294"/>
            <a:ext cx="5579836" cy="5447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Swachh Bharat: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not so successful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932313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932313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932313"/>
                </a:solidFill>
                <a:latin typeface="Trebuchet MS"/>
                <a:ea typeface="Trebuchet MS"/>
                <a:cs typeface="Trebuchet MS"/>
                <a:sym typeface="Trebuchet MS"/>
              </a:rPr>
              <a:t>In October 2014, the current Prime Minister of India, Narendra Modi, launched a massive campaign called Swachh Bharat (‘Clean India’)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932313"/>
              </a:buClr>
              <a:buSzPts val="1800"/>
              <a:buFont typeface="Noto Sans Symbols"/>
              <a:buChar char="❑"/>
            </a:pPr>
            <a:r>
              <a:rPr b="1" i="0" lang="en-US" sz="1800" u="sng" cap="none" strike="noStrike">
                <a:solidFill>
                  <a:srgbClr val="932313"/>
                </a:solidFill>
                <a:latin typeface="Trebuchet MS"/>
                <a:ea typeface="Trebuchet MS"/>
                <a:cs typeface="Trebuchet MS"/>
                <a:sym typeface="Trebuchet MS"/>
              </a:rPr>
              <a:t>13,948 Crores allocated for 2017-18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932313"/>
              </a:buClr>
              <a:buSzPts val="18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rgbClr val="932313"/>
                </a:solidFill>
                <a:latin typeface="Trebuchet MS"/>
                <a:ea typeface="Trebuchet MS"/>
                <a:cs typeface="Trebuchet MS"/>
                <a:sym typeface="Trebuchet MS"/>
              </a:rPr>
              <a:t> 33,283 Crores allocated till now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932313"/>
              </a:buClr>
              <a:buSzPts val="1800"/>
              <a:buFont typeface="Noto Sans Symbols"/>
              <a:buChar char="❑"/>
            </a:pPr>
            <a:r>
              <a:rPr b="1" i="0" lang="en-US" sz="1800" u="sng" cap="none" strike="noStrike">
                <a:solidFill>
                  <a:srgbClr val="932313"/>
                </a:solidFill>
                <a:latin typeface="Trebuchet MS"/>
                <a:ea typeface="Trebuchet MS"/>
                <a:cs typeface="Trebuchet MS"/>
                <a:sym typeface="Trebuchet MS"/>
              </a:rPr>
              <a:t>Still no revolutionary change visible at ground level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932313"/>
              </a:buClr>
              <a:buSzPts val="1800"/>
              <a:buFont typeface="Noto Sans Symbols"/>
              <a:buChar char="❑"/>
            </a:pPr>
            <a:r>
              <a:rPr b="1" i="1" lang="en-US" sz="1800" u="none" cap="none" strike="noStrike">
                <a:solidFill>
                  <a:srgbClr val="932313"/>
                </a:solidFill>
                <a:latin typeface="Trebuchet MS"/>
                <a:ea typeface="Trebuchet MS"/>
                <a:cs typeface="Trebuchet MS"/>
                <a:sym typeface="Trebuchet MS"/>
              </a:rPr>
              <a:t>In October 2015, the Swachh Bharat campaign celebrated its one-year anniversary and it became clear that the situation with garbage on the streets had not changed(Brics business Magazine</a:t>
            </a:r>
            <a:r>
              <a:rPr b="1" i="1" lang="en-US" sz="1800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>
              <a:solidFill>
                <a:srgbClr val="99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FE471"/>
                </a:solidFill>
                <a:latin typeface="Trebuchet MS"/>
                <a:ea typeface="Trebuchet MS"/>
                <a:cs typeface="Trebuchet MS"/>
                <a:sym typeface="Trebuchet MS"/>
              </a:rPr>
              <a:t>    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/>
        </p:nvSpPr>
        <p:spPr>
          <a:xfrm>
            <a:off x="3556000" y="-127000"/>
            <a:ext cx="55563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rgbClr val="3F7819"/>
                </a:solidFill>
                <a:latin typeface="Trebuchet MS"/>
                <a:ea typeface="Trebuchet MS"/>
                <a:cs typeface="Trebuchet MS"/>
                <a:sym typeface="Trebuchet MS"/>
              </a:rPr>
              <a:t>Our solution: G Dump</a:t>
            </a:r>
            <a:endParaRPr sz="3200" u="sng">
              <a:solidFill>
                <a:srgbClr val="3F781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984250" y="1746250"/>
            <a:ext cx="7715400" cy="3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User centric process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Curb side arrangement of bins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Segregation at root level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Connects user and waste management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Tempts user to use our facility by proper awards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(can be around Rs.100 per family per day)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•</a:t>
            </a: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Connects the missing links in existing system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thus leading to effective waste management.</a:t>
            </a:r>
            <a:endParaRPr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700" y="67100"/>
            <a:ext cx="3735975" cy="3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8700" y="3581400"/>
            <a:ext cx="37359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